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57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753" autoAdjust="0"/>
    <p:restoredTop sz="94660"/>
  </p:normalViewPr>
  <p:slideViewPr>
    <p:cSldViewPr snapToGrid="0">
      <p:cViewPr varScale="1">
        <p:scale>
          <a:sx n="63" d="100"/>
          <a:sy n="63" d="100"/>
        </p:scale>
        <p:origin x="66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pertexto.info/documentos/interfaz.htm" TargetMode="External"/><Relationship Id="rId2" Type="http://schemas.openxmlformats.org/officeDocument/2006/relationships/hyperlink" Target="http://wiki.monagas.udo.edu.ve/index.php/UNIDAD_III:_INTERFAZ_DE_USUARIO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sig.utpl.edu.ec/sigutpl/biblioteca/manuales/MANUAL%20DEL%20USUARIO.pdf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CO" b="1" dirty="0" smtClean="0">
                <a:solidFill>
                  <a:srgbClr val="002060"/>
                </a:solidFill>
              </a:rPr>
              <a:t>DISEÑO DE INTERFAZ DE USUARIO</a:t>
            </a:r>
            <a:endParaRPr lang="es-CO" b="1" dirty="0">
              <a:solidFill>
                <a:srgbClr val="00206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412480" y="6233030"/>
            <a:ext cx="3582911" cy="505395"/>
          </a:xfrm>
        </p:spPr>
        <p:txBody>
          <a:bodyPr/>
          <a:lstStyle/>
          <a:p>
            <a:r>
              <a:rPr lang="es-CO" dirty="0" smtClean="0">
                <a:solidFill>
                  <a:srgbClr val="002060"/>
                </a:solidFill>
              </a:rPr>
              <a:t>Por:  Gloria Cecilia Ríos Muñoz</a:t>
            </a:r>
            <a:endParaRPr lang="es-CO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92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CuadroTexto"/>
          <p:cNvSpPr txBox="1">
            <a:spLocks noChangeArrowheads="1"/>
          </p:cNvSpPr>
          <p:nvPr/>
        </p:nvSpPr>
        <p:spPr bwMode="auto">
          <a:xfrm>
            <a:off x="1970088" y="790576"/>
            <a:ext cx="837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1" y="1239839"/>
            <a:ext cx="6513513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143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CuadroTexto"/>
          <p:cNvSpPr txBox="1">
            <a:spLocks noChangeArrowheads="1"/>
          </p:cNvSpPr>
          <p:nvPr/>
        </p:nvSpPr>
        <p:spPr bwMode="auto">
          <a:xfrm>
            <a:off x="1970088" y="790576"/>
            <a:ext cx="837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4" y="1252539"/>
            <a:ext cx="7439025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36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CuadroTexto"/>
          <p:cNvSpPr txBox="1">
            <a:spLocks noChangeArrowheads="1"/>
          </p:cNvSpPr>
          <p:nvPr/>
        </p:nvSpPr>
        <p:spPr bwMode="auto">
          <a:xfrm>
            <a:off x="1970088" y="790576"/>
            <a:ext cx="837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75" y="1230314"/>
            <a:ext cx="7772400" cy="534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07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CuadroTexto"/>
          <p:cNvSpPr txBox="1">
            <a:spLocks noChangeArrowheads="1"/>
          </p:cNvSpPr>
          <p:nvPr/>
        </p:nvSpPr>
        <p:spPr bwMode="auto">
          <a:xfrm>
            <a:off x="1970088" y="790576"/>
            <a:ext cx="837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1641475"/>
            <a:ext cx="5486400" cy="344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2 CuadroTexto"/>
          <p:cNvSpPr txBox="1">
            <a:spLocks noChangeArrowheads="1"/>
          </p:cNvSpPr>
          <p:nvPr/>
        </p:nvSpPr>
        <p:spPr bwMode="auto">
          <a:xfrm>
            <a:off x="3575050" y="5084763"/>
            <a:ext cx="5041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s-CO"/>
              <a:t>¿CÓMO DICE???</a:t>
            </a:r>
          </a:p>
        </p:txBody>
      </p:sp>
    </p:spTree>
    <p:extLst>
      <p:ext uri="{BB962C8B-B14F-4D97-AF65-F5344CB8AC3E}">
        <p14:creationId xmlns:p14="http://schemas.microsoft.com/office/powerpoint/2010/main" val="412816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CuadroTexto"/>
          <p:cNvSpPr txBox="1">
            <a:spLocks noChangeArrowheads="1"/>
          </p:cNvSpPr>
          <p:nvPr/>
        </p:nvSpPr>
        <p:spPr bwMode="auto">
          <a:xfrm>
            <a:off x="1970088" y="790576"/>
            <a:ext cx="837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4" y="1252539"/>
            <a:ext cx="8258175" cy="534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060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CuadroTexto"/>
          <p:cNvSpPr txBox="1">
            <a:spLocks noChangeArrowheads="1"/>
          </p:cNvSpPr>
          <p:nvPr/>
        </p:nvSpPr>
        <p:spPr bwMode="auto">
          <a:xfrm>
            <a:off x="1970088" y="790576"/>
            <a:ext cx="837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  <p:pic>
        <p:nvPicPr>
          <p:cNvPr id="15363" name="Picture 2" descr="http://www.planetenjoy.com/wp-content/uploads/2008/08/keyboard-not-plugged-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1484313"/>
            <a:ext cx="6408738" cy="232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http://t0.gstatic.com/images?q=tbn:ANd9GcTT0VSffP7-n9vqqSvnnBWdr3NO2TzqdKlbrqqbg--dP1TUSHqQY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4076700"/>
            <a:ext cx="6408738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586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CuadroTexto"/>
          <p:cNvSpPr txBox="1">
            <a:spLocks noChangeArrowheads="1"/>
          </p:cNvSpPr>
          <p:nvPr/>
        </p:nvSpPr>
        <p:spPr bwMode="auto">
          <a:xfrm>
            <a:off x="1970088" y="790576"/>
            <a:ext cx="837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1273175"/>
            <a:ext cx="8305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14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CuadroTexto"/>
          <p:cNvSpPr txBox="1">
            <a:spLocks noChangeArrowheads="1"/>
          </p:cNvSpPr>
          <p:nvPr/>
        </p:nvSpPr>
        <p:spPr bwMode="auto">
          <a:xfrm>
            <a:off x="1970088" y="790576"/>
            <a:ext cx="8374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PAUTAS DE DISEÑO IU </a:t>
            </a:r>
          </a:p>
          <a:p>
            <a:pPr eaLnBrk="1" hangingPunct="1"/>
            <a:r>
              <a:rPr lang="es-CO" b="1"/>
              <a:t>(Color, Matiz, Contraste, Resplandor)</a:t>
            </a: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838" y="1620839"/>
            <a:ext cx="59055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2 CuadroTexto"/>
          <p:cNvSpPr txBox="1">
            <a:spLocks noChangeArrowheads="1"/>
          </p:cNvSpPr>
          <p:nvPr/>
        </p:nvSpPr>
        <p:spPr bwMode="auto">
          <a:xfrm>
            <a:off x="3287714" y="5805488"/>
            <a:ext cx="5616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/>
              <a:t>Lea todo el mensaje de error…</a:t>
            </a:r>
          </a:p>
        </p:txBody>
      </p:sp>
    </p:spTree>
    <p:extLst>
      <p:ext uri="{BB962C8B-B14F-4D97-AF65-F5344CB8AC3E}">
        <p14:creationId xmlns:p14="http://schemas.microsoft.com/office/powerpoint/2010/main" val="283936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CuadroTexto"/>
          <p:cNvSpPr txBox="1">
            <a:spLocks noChangeArrowheads="1"/>
          </p:cNvSpPr>
          <p:nvPr/>
        </p:nvSpPr>
        <p:spPr bwMode="auto">
          <a:xfrm>
            <a:off x="1970088" y="771526"/>
            <a:ext cx="837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771525"/>
            <a:ext cx="7581900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2 CuadroTexto"/>
          <p:cNvSpPr txBox="1">
            <a:spLocks noChangeArrowheads="1"/>
          </p:cNvSpPr>
          <p:nvPr/>
        </p:nvSpPr>
        <p:spPr bwMode="auto">
          <a:xfrm>
            <a:off x="3021014" y="5784851"/>
            <a:ext cx="62642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¿Dónde tengo que hacer click para descargar el archivo? </a:t>
            </a:r>
          </a:p>
        </p:txBody>
      </p:sp>
    </p:spTree>
    <p:extLst>
      <p:ext uri="{BB962C8B-B14F-4D97-AF65-F5344CB8AC3E}">
        <p14:creationId xmlns:p14="http://schemas.microsoft.com/office/powerpoint/2010/main" val="26256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CuadroTexto"/>
          <p:cNvSpPr txBox="1">
            <a:spLocks noChangeArrowheads="1"/>
          </p:cNvSpPr>
          <p:nvPr/>
        </p:nvSpPr>
        <p:spPr bwMode="auto">
          <a:xfrm>
            <a:off x="1970088" y="771526"/>
            <a:ext cx="837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  <p:sp>
        <p:nvSpPr>
          <p:cNvPr id="19459" name="2 CuadroTexto"/>
          <p:cNvSpPr txBox="1">
            <a:spLocks noChangeArrowheads="1"/>
          </p:cNvSpPr>
          <p:nvPr/>
        </p:nvSpPr>
        <p:spPr bwMode="auto">
          <a:xfrm>
            <a:off x="3021014" y="5784851"/>
            <a:ext cx="62642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¿Dónde tengo que hacer click para descargar el archivo? 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1" y="1274763"/>
            <a:ext cx="6481763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26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>
            <a:spLocks noChangeArrowheads="1"/>
          </p:cNvSpPr>
          <p:nvPr/>
        </p:nvSpPr>
        <p:spPr bwMode="auto">
          <a:xfrm>
            <a:off x="2354482" y="1222400"/>
            <a:ext cx="8702724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just" eaLnBrk="1" hangingPunct="1"/>
            <a:r>
              <a:rPr lang="es-ES_tradnl" sz="3200" dirty="0"/>
              <a:t>Desde el punto de vista de la IS, la interfaz de usuario juega un papel extremo importante en el desarrollo y puesta en marcha de todo sistema.</a:t>
            </a:r>
          </a:p>
          <a:p>
            <a:pPr algn="just" eaLnBrk="1" hangingPunct="1"/>
            <a:endParaRPr lang="es-ES_tradnl" sz="3200" dirty="0"/>
          </a:p>
          <a:p>
            <a:pPr algn="just" eaLnBrk="1" hangingPunct="1"/>
            <a:r>
              <a:rPr lang="es-ES_tradnl" sz="3200" dirty="0"/>
              <a:t>Es la Carta de presentación del sistema y en ocasiones resulta determinante para la aceptación o rechazo de todo un proyecto.</a:t>
            </a:r>
          </a:p>
        </p:txBody>
      </p:sp>
    </p:spTree>
    <p:extLst>
      <p:ext uri="{BB962C8B-B14F-4D97-AF65-F5344CB8AC3E}">
        <p14:creationId xmlns:p14="http://schemas.microsoft.com/office/powerpoint/2010/main" val="140182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CuadroTexto"/>
          <p:cNvSpPr txBox="1">
            <a:spLocks noChangeArrowheads="1"/>
          </p:cNvSpPr>
          <p:nvPr/>
        </p:nvSpPr>
        <p:spPr bwMode="auto">
          <a:xfrm>
            <a:off x="1970088" y="771526"/>
            <a:ext cx="837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  <p:sp>
        <p:nvSpPr>
          <p:cNvPr id="20483" name="2 CuadroTexto"/>
          <p:cNvSpPr txBox="1">
            <a:spLocks noChangeArrowheads="1"/>
          </p:cNvSpPr>
          <p:nvPr/>
        </p:nvSpPr>
        <p:spPr bwMode="auto">
          <a:xfrm>
            <a:off x="1585913" y="5656263"/>
            <a:ext cx="914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      </a:t>
            </a:r>
            <a:r>
              <a:rPr lang="es-CO"/>
              <a:t>El programa no tiene la posibilidad de desactivarlos</a:t>
            </a:r>
            <a:endParaRPr lang="es-CO" b="1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88" y="1281113"/>
            <a:ext cx="8604250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4 CuadroTexto"/>
          <p:cNvSpPr txBox="1">
            <a:spLocks noChangeArrowheads="1"/>
          </p:cNvSpPr>
          <p:nvPr/>
        </p:nvSpPr>
        <p:spPr bwMode="auto">
          <a:xfrm>
            <a:off x="7686676" y="1897063"/>
            <a:ext cx="2303463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>
                <a:solidFill>
                  <a:srgbClr val="FF0000"/>
                </a:solidFill>
              </a:rPr>
              <a:t>El uso de iconos excesivos puede impactar considerablemente la legibilidad</a:t>
            </a:r>
            <a:endParaRPr lang="es-CO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63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052514"/>
            <a:ext cx="7824788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1 CuadroTexto"/>
          <p:cNvSpPr txBox="1">
            <a:spLocks noChangeArrowheads="1"/>
          </p:cNvSpPr>
          <p:nvPr/>
        </p:nvSpPr>
        <p:spPr bwMode="auto">
          <a:xfrm>
            <a:off x="1919288" y="5184775"/>
            <a:ext cx="84248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¡Use los colores adecuados, dependiendo del caso!</a:t>
            </a:r>
          </a:p>
          <a:p>
            <a:pPr algn="just" eaLnBrk="1" hangingPunct="1"/>
            <a:r>
              <a:rPr lang="es-CO" b="1"/>
              <a:t>Este ejemplo en particular no usa colores adecuados para la lectura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63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979488"/>
            <a:ext cx="7704137" cy="494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692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CuadroTexto"/>
          <p:cNvSpPr txBox="1">
            <a:spLocks noChangeArrowheads="1"/>
          </p:cNvSpPr>
          <p:nvPr/>
        </p:nvSpPr>
        <p:spPr bwMode="auto">
          <a:xfrm>
            <a:off x="2782889" y="1196976"/>
            <a:ext cx="6408737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s-CO" sz="3600" b="1">
                <a:solidFill>
                  <a:srgbClr val="FF0000"/>
                </a:solidFill>
              </a:rPr>
              <a:t>¿Son éstas diapositivas lo suficientemente legibles?</a:t>
            </a:r>
          </a:p>
          <a:p>
            <a:pPr algn="ctr" eaLnBrk="1" hangingPunct="1"/>
            <a:endParaRPr lang="es-CO" sz="3600" b="1">
              <a:solidFill>
                <a:srgbClr val="FF0000"/>
              </a:solidFill>
            </a:endParaRPr>
          </a:p>
          <a:p>
            <a:pPr algn="ctr" eaLnBrk="1" hangingPunct="1"/>
            <a:endParaRPr lang="es-CO" sz="3600" b="1">
              <a:solidFill>
                <a:srgbClr val="FF0000"/>
              </a:solidFill>
            </a:endParaRPr>
          </a:p>
          <a:p>
            <a:pPr algn="ctr" eaLnBrk="1" hangingPunct="1"/>
            <a:endParaRPr lang="es-CO" sz="3600" b="1">
              <a:solidFill>
                <a:srgbClr val="FF0000"/>
              </a:solidFill>
            </a:endParaRPr>
          </a:p>
          <a:p>
            <a:pPr algn="ctr" eaLnBrk="1" hangingPunct="1"/>
            <a:r>
              <a:rPr lang="es-CO" sz="3600" b="1">
                <a:solidFill>
                  <a:srgbClr val="FF0000"/>
                </a:solidFill>
              </a:rPr>
              <a:t>¿Se puede leer el texto, se pueden ver las imágenes?</a:t>
            </a:r>
          </a:p>
        </p:txBody>
      </p:sp>
    </p:spTree>
    <p:extLst>
      <p:ext uri="{BB962C8B-B14F-4D97-AF65-F5344CB8AC3E}">
        <p14:creationId xmlns:p14="http://schemas.microsoft.com/office/powerpoint/2010/main" val="2050382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1773238"/>
            <a:ext cx="66675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2 CuadroTexto"/>
          <p:cNvSpPr txBox="1">
            <a:spLocks noChangeArrowheads="1"/>
          </p:cNvSpPr>
          <p:nvPr/>
        </p:nvSpPr>
        <p:spPr bwMode="auto">
          <a:xfrm>
            <a:off x="1714501" y="1125539"/>
            <a:ext cx="8374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  <p:sp>
        <p:nvSpPr>
          <p:cNvPr id="24580" name="1 CuadroTexto"/>
          <p:cNvSpPr txBox="1">
            <a:spLocks noChangeArrowheads="1"/>
          </p:cNvSpPr>
          <p:nvPr/>
        </p:nvSpPr>
        <p:spPr bwMode="auto">
          <a:xfrm>
            <a:off x="1992313" y="4581525"/>
            <a:ext cx="8267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/>
              <a:t>Algunos afirman que el éxito comercial del </a:t>
            </a:r>
            <a:r>
              <a:rPr lang="es-CO" b="1"/>
              <a:t>iPod </a:t>
            </a:r>
            <a:r>
              <a:rPr lang="es-CO"/>
              <a:t>se ha</a:t>
            </a:r>
          </a:p>
          <a:p>
            <a:pPr eaLnBrk="1" hangingPunct="1"/>
            <a:r>
              <a:rPr lang="es-CO"/>
              <a:t>debido en buena medida a un excelente diseño (y</a:t>
            </a:r>
          </a:p>
          <a:p>
            <a:pPr eaLnBrk="1" hangingPunct="1"/>
            <a:r>
              <a:rPr lang="es-CO"/>
              <a:t>evolución) de su Interfaz de usuario...</a:t>
            </a:r>
          </a:p>
        </p:txBody>
      </p:sp>
    </p:spTree>
    <p:extLst>
      <p:ext uri="{BB962C8B-B14F-4D97-AF65-F5344CB8AC3E}">
        <p14:creationId xmlns:p14="http://schemas.microsoft.com/office/powerpoint/2010/main" val="38261137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Rectángulo"/>
          <p:cNvSpPr>
            <a:spLocks noChangeArrowheads="1"/>
          </p:cNvSpPr>
          <p:nvPr/>
        </p:nvSpPr>
        <p:spPr bwMode="auto">
          <a:xfrm>
            <a:off x="1919289" y="1720850"/>
            <a:ext cx="81692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just" eaLnBrk="1" hangingPunct="1"/>
            <a:r>
              <a:rPr lang="es-CO" b="1" i="1"/>
              <a:t>Memoria a corto plazo limitada: </a:t>
            </a:r>
            <a:r>
              <a:rPr lang="es-CO"/>
              <a:t>Las personas</a:t>
            </a:r>
          </a:p>
          <a:p>
            <a:pPr algn="just" eaLnBrk="1" hangingPunct="1"/>
            <a:r>
              <a:rPr lang="es-CO"/>
              <a:t>recuerdan usualmente a corto plazo 7 elementos de</a:t>
            </a:r>
          </a:p>
          <a:p>
            <a:pPr algn="just" eaLnBrk="1" hangingPunct="1"/>
            <a:r>
              <a:rPr lang="es-CO"/>
              <a:t>información. Si es necesario que memoricen más,</a:t>
            </a:r>
          </a:p>
          <a:p>
            <a:pPr algn="just" eaLnBrk="1" hangingPunct="1"/>
            <a:r>
              <a:rPr lang="es-CO"/>
              <a:t>entonces se vuelven mas propensas a cometer</a:t>
            </a:r>
          </a:p>
          <a:p>
            <a:pPr algn="just" eaLnBrk="1" hangingPunct="1"/>
            <a:r>
              <a:rPr lang="es-CO"/>
              <a:t>errores</a:t>
            </a:r>
          </a:p>
        </p:txBody>
      </p:sp>
      <p:sp>
        <p:nvSpPr>
          <p:cNvPr id="25603" name="2 CuadroTexto"/>
          <p:cNvSpPr txBox="1">
            <a:spLocks noChangeArrowheads="1"/>
          </p:cNvSpPr>
          <p:nvPr/>
        </p:nvSpPr>
        <p:spPr bwMode="auto">
          <a:xfrm>
            <a:off x="1714501" y="1125539"/>
            <a:ext cx="8374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¿FACTORES HUMANOS</a:t>
            </a:r>
          </a:p>
        </p:txBody>
      </p:sp>
      <p:sp>
        <p:nvSpPr>
          <p:cNvPr id="25604" name="3 Rectángulo"/>
          <p:cNvSpPr>
            <a:spLocks noChangeArrowheads="1"/>
          </p:cNvSpPr>
          <p:nvPr/>
        </p:nvSpPr>
        <p:spPr bwMode="auto">
          <a:xfrm>
            <a:off x="1954214" y="3933825"/>
            <a:ext cx="79200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 i="1"/>
              <a:t>Las personas se equivocan: </a:t>
            </a:r>
            <a:r>
              <a:rPr lang="es-CO"/>
              <a:t>Esto es un hecho.</a:t>
            </a:r>
          </a:p>
          <a:p>
            <a:pPr eaLnBrk="1" hangingPunct="1"/>
            <a:r>
              <a:rPr lang="es-CO"/>
              <a:t>Una respuesta adecuada (alarmas, confirmaciones,</a:t>
            </a:r>
          </a:p>
          <a:p>
            <a:pPr eaLnBrk="1" hangingPunct="1"/>
            <a:r>
              <a:rPr lang="es-CO"/>
              <a:t>colores, etcétera) puede hacer la diferencia entre una buena o una mala interfaz de usuario</a:t>
            </a:r>
          </a:p>
        </p:txBody>
      </p:sp>
    </p:spTree>
    <p:extLst>
      <p:ext uri="{BB962C8B-B14F-4D97-AF65-F5344CB8AC3E}">
        <p14:creationId xmlns:p14="http://schemas.microsoft.com/office/powerpoint/2010/main" val="2879424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2 CuadroTexto"/>
          <p:cNvSpPr txBox="1">
            <a:spLocks noChangeArrowheads="1"/>
          </p:cNvSpPr>
          <p:nvPr/>
        </p:nvSpPr>
        <p:spPr bwMode="auto">
          <a:xfrm>
            <a:off x="1714501" y="1125539"/>
            <a:ext cx="8374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¿FACTORES HUMANOS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1585913"/>
            <a:ext cx="5183187" cy="44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4 CuadroTexto"/>
          <p:cNvSpPr txBox="1">
            <a:spLocks noChangeArrowheads="1"/>
          </p:cNvSpPr>
          <p:nvPr/>
        </p:nvSpPr>
        <p:spPr bwMode="auto">
          <a:xfrm>
            <a:off x="7593649" y="1125539"/>
            <a:ext cx="3577271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s-CO" sz="3200" dirty="0"/>
              <a:t>Recordar que un error mal manejado puede llevar a otro error...</a:t>
            </a:r>
          </a:p>
          <a:p>
            <a:pPr algn="ctr" eaLnBrk="1" hangingPunct="1"/>
            <a:r>
              <a:rPr lang="es-CO" sz="3200" dirty="0"/>
              <a:t>y este puede llevar a otro y a otro, y así hasta llegar a un error</a:t>
            </a:r>
          </a:p>
          <a:p>
            <a:pPr algn="ctr" eaLnBrk="1" hangingPunct="1"/>
            <a:r>
              <a:rPr lang="es-CO" sz="3200" dirty="0"/>
              <a:t>catastrófico</a:t>
            </a:r>
          </a:p>
        </p:txBody>
      </p:sp>
    </p:spTree>
    <p:extLst>
      <p:ext uri="{BB962C8B-B14F-4D97-AF65-F5344CB8AC3E}">
        <p14:creationId xmlns:p14="http://schemas.microsoft.com/office/powerpoint/2010/main" val="35770075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2 CuadroTexto"/>
          <p:cNvSpPr txBox="1">
            <a:spLocks noChangeArrowheads="1"/>
          </p:cNvSpPr>
          <p:nvPr/>
        </p:nvSpPr>
        <p:spPr bwMode="auto">
          <a:xfrm>
            <a:off x="1714501" y="1125539"/>
            <a:ext cx="8374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FACTORES HUMANOS</a:t>
            </a:r>
          </a:p>
        </p:txBody>
      </p:sp>
      <p:sp>
        <p:nvSpPr>
          <p:cNvPr id="27651" name="1 Rectángulo"/>
          <p:cNvSpPr>
            <a:spLocks noChangeArrowheads="1"/>
          </p:cNvSpPr>
          <p:nvPr/>
        </p:nvSpPr>
        <p:spPr bwMode="auto">
          <a:xfrm>
            <a:off x="1879601" y="1844675"/>
            <a:ext cx="82089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 i="1"/>
              <a:t>Las personas son diferentes: </a:t>
            </a:r>
            <a:r>
              <a:rPr lang="es-CO"/>
              <a:t>No todas las personas tienen las mismas capacidades o usaran el sistema de la misma forma (Recordar imagen anterior)</a:t>
            </a:r>
          </a:p>
        </p:txBody>
      </p:sp>
      <p:sp>
        <p:nvSpPr>
          <p:cNvPr id="27652" name="3 Rectángulo"/>
          <p:cNvSpPr>
            <a:spLocks noChangeArrowheads="1"/>
          </p:cNvSpPr>
          <p:nvPr/>
        </p:nvSpPr>
        <p:spPr bwMode="auto">
          <a:xfrm>
            <a:off x="1971676" y="3789364"/>
            <a:ext cx="80248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just" eaLnBrk="1" hangingPunct="1"/>
            <a:r>
              <a:rPr lang="es-CO" b="1" i="1"/>
              <a:t>Las personas tienen preferencias diferentes:</a:t>
            </a:r>
          </a:p>
          <a:p>
            <a:pPr algn="just" eaLnBrk="1" hangingPunct="1"/>
            <a:r>
              <a:rPr lang="es-CO"/>
              <a:t>Algunas personas preferirán utilizar interfaces gráficas, otras usarán interfaces de línea de comandos, etcétera</a:t>
            </a:r>
          </a:p>
        </p:txBody>
      </p:sp>
    </p:spTree>
    <p:extLst>
      <p:ext uri="{BB962C8B-B14F-4D97-AF65-F5344CB8AC3E}">
        <p14:creationId xmlns:p14="http://schemas.microsoft.com/office/powerpoint/2010/main" val="40812925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Rectángulo"/>
          <p:cNvSpPr>
            <a:spLocks noChangeArrowheads="1"/>
          </p:cNvSpPr>
          <p:nvPr/>
        </p:nvSpPr>
        <p:spPr bwMode="auto">
          <a:xfrm>
            <a:off x="2135188" y="1844675"/>
            <a:ext cx="75612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 i="1"/>
              <a:t>Familiaridad: </a:t>
            </a:r>
            <a:r>
              <a:rPr lang="es-CO"/>
              <a:t>La interfaz debe usar términos y</a:t>
            </a:r>
          </a:p>
          <a:p>
            <a:pPr eaLnBrk="1" hangingPunct="1"/>
            <a:r>
              <a:rPr lang="es-CO"/>
              <a:t>conceptos familiares al usuario y al dominio de la aplicación</a:t>
            </a:r>
          </a:p>
        </p:txBody>
      </p:sp>
      <p:sp>
        <p:nvSpPr>
          <p:cNvPr id="28675" name="3 Rectángulo"/>
          <p:cNvSpPr>
            <a:spLocks noChangeArrowheads="1"/>
          </p:cNvSpPr>
          <p:nvPr/>
        </p:nvSpPr>
        <p:spPr bwMode="auto">
          <a:xfrm>
            <a:off x="2155825" y="3098800"/>
            <a:ext cx="7056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just" eaLnBrk="1" hangingPunct="1"/>
            <a:r>
              <a:rPr lang="es-CO" b="1" i="1"/>
              <a:t>Uniformidad: </a:t>
            </a:r>
            <a:r>
              <a:rPr lang="es-CO"/>
              <a:t>La interfaz debe ser uniforme, operaciones comparables deben funcionar de la misma manera</a:t>
            </a:r>
          </a:p>
        </p:txBody>
      </p:sp>
      <p:sp>
        <p:nvSpPr>
          <p:cNvPr id="28676" name="4 Rectángulo"/>
          <p:cNvSpPr>
            <a:spLocks noChangeArrowheads="1"/>
          </p:cNvSpPr>
          <p:nvPr/>
        </p:nvSpPr>
        <p:spPr bwMode="auto">
          <a:xfrm>
            <a:off x="2157413" y="4298950"/>
            <a:ext cx="75168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just" eaLnBrk="1" hangingPunct="1"/>
            <a:r>
              <a:rPr lang="es-CO" b="1" i="1"/>
              <a:t>Mínima Sorpresa: </a:t>
            </a:r>
            <a:r>
              <a:rPr lang="es-CO"/>
              <a:t>El comportamiento del sistema no debe provocar sorpresa al usuario. El sistema debería comportarse de la forma más predecible posible</a:t>
            </a:r>
          </a:p>
        </p:txBody>
      </p:sp>
      <p:sp>
        <p:nvSpPr>
          <p:cNvPr id="28677" name="5 CuadroTexto"/>
          <p:cNvSpPr txBox="1">
            <a:spLocks noChangeArrowheads="1"/>
          </p:cNvSpPr>
          <p:nvPr/>
        </p:nvSpPr>
        <p:spPr bwMode="auto">
          <a:xfrm>
            <a:off x="1714501" y="1125539"/>
            <a:ext cx="8374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PRINCIPIOS DE DISEÑO IU</a:t>
            </a:r>
          </a:p>
        </p:txBody>
      </p:sp>
    </p:spTree>
    <p:extLst>
      <p:ext uri="{BB962C8B-B14F-4D97-AF65-F5344CB8AC3E}">
        <p14:creationId xmlns:p14="http://schemas.microsoft.com/office/powerpoint/2010/main" val="42255131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Rectángulo"/>
          <p:cNvSpPr>
            <a:spLocks noChangeArrowheads="1"/>
          </p:cNvSpPr>
          <p:nvPr/>
        </p:nvSpPr>
        <p:spPr bwMode="auto">
          <a:xfrm>
            <a:off x="2135188" y="1844675"/>
            <a:ext cx="75612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 i="1"/>
              <a:t>Recuperabilidad: </a:t>
            </a:r>
            <a:r>
              <a:rPr lang="es-CO"/>
              <a:t>La interfaz debe permitir al</a:t>
            </a:r>
          </a:p>
          <a:p>
            <a:pPr algn="just" eaLnBrk="1" hangingPunct="1"/>
            <a:r>
              <a:rPr lang="es-CO"/>
              <a:t>usuario recuperarse de errores, o al menos, ayudarle a evitarlos</a:t>
            </a:r>
          </a:p>
        </p:txBody>
      </p:sp>
      <p:sp>
        <p:nvSpPr>
          <p:cNvPr id="29699" name="5 CuadroTexto"/>
          <p:cNvSpPr txBox="1">
            <a:spLocks noChangeArrowheads="1"/>
          </p:cNvSpPr>
          <p:nvPr/>
        </p:nvSpPr>
        <p:spPr bwMode="auto">
          <a:xfrm>
            <a:off x="1714501" y="1125539"/>
            <a:ext cx="8374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PRINCIPIOS DE DISEÑO IU</a:t>
            </a:r>
          </a:p>
        </p:txBody>
      </p:sp>
      <p:sp>
        <p:nvSpPr>
          <p:cNvPr id="29700" name="2 Rectángulo"/>
          <p:cNvSpPr>
            <a:spLocks noChangeArrowheads="1"/>
          </p:cNvSpPr>
          <p:nvPr/>
        </p:nvSpPr>
        <p:spPr bwMode="auto">
          <a:xfrm>
            <a:off x="2159000" y="3092450"/>
            <a:ext cx="70564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just" eaLnBrk="1" hangingPunct="1"/>
            <a:r>
              <a:rPr lang="es-CO" b="1" i="1"/>
              <a:t>Guía de Usuario: </a:t>
            </a:r>
            <a:r>
              <a:rPr lang="es-CO"/>
              <a:t>Retroalimentación significativa y coherente al ocurrir errores y características de ayuda sensibles al contexto</a:t>
            </a:r>
          </a:p>
        </p:txBody>
      </p:sp>
      <p:sp>
        <p:nvSpPr>
          <p:cNvPr id="29701" name="6 Rectángulo"/>
          <p:cNvSpPr>
            <a:spLocks noChangeArrowheads="1"/>
          </p:cNvSpPr>
          <p:nvPr/>
        </p:nvSpPr>
        <p:spPr bwMode="auto">
          <a:xfrm>
            <a:off x="2279650" y="4437064"/>
            <a:ext cx="74168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just" eaLnBrk="1" hangingPunct="1"/>
            <a:r>
              <a:rPr lang="es-CO" b="1" i="1"/>
              <a:t>Diversidad de Usuarios: </a:t>
            </a:r>
            <a:r>
              <a:rPr lang="es-CO"/>
              <a:t>La interfaz debe estar</a:t>
            </a:r>
          </a:p>
          <a:p>
            <a:pPr algn="just" eaLnBrk="1" hangingPunct="1"/>
            <a:r>
              <a:rPr lang="es-CO"/>
              <a:t>orientada a todos los tipos de usuarios del sistema (Novatos, expertos, daltónicos, discapacitados, etcétera)</a:t>
            </a:r>
          </a:p>
        </p:txBody>
      </p:sp>
    </p:spTree>
    <p:extLst>
      <p:ext uri="{BB962C8B-B14F-4D97-AF65-F5344CB8AC3E}">
        <p14:creationId xmlns:p14="http://schemas.microsoft.com/office/powerpoint/2010/main" val="3517515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.bp.blogspot.com/_x7n73Khz1g4/S_wt1-qmS2I/AAAAAAAAAAM/bc0Jm-J355s/s1600/Image534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575" y="1476203"/>
            <a:ext cx="5457436" cy="326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2535105" y="571472"/>
            <a:ext cx="77483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600" b="1" dirty="0">
                <a:solidFill>
                  <a:srgbClr val="002060"/>
                </a:solidFill>
              </a:rPr>
              <a:t>INTERFAZ DE USUARIO</a:t>
            </a:r>
            <a:endParaRPr lang="es-CO" sz="3600" dirty="0"/>
          </a:p>
        </p:txBody>
      </p:sp>
      <p:sp>
        <p:nvSpPr>
          <p:cNvPr id="4" name="Rectángulo 3"/>
          <p:cNvSpPr/>
          <p:nvPr/>
        </p:nvSpPr>
        <p:spPr>
          <a:xfrm>
            <a:off x="2983179" y="5260369"/>
            <a:ext cx="82991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dirty="0"/>
              <a:t>En promedio, se estima que el 35% al 45% de los gastos son destinados a un proyecto son direccionados al diseño e implementación de la interfaz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6381888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5 CuadroTexto"/>
          <p:cNvSpPr txBox="1">
            <a:spLocks noChangeArrowheads="1"/>
          </p:cNvSpPr>
          <p:nvPr/>
        </p:nvSpPr>
        <p:spPr bwMode="auto">
          <a:xfrm>
            <a:off x="1714501" y="1125539"/>
            <a:ext cx="8374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PASOS ELEMENTALES PARA DISEÑAR IU</a:t>
            </a: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1587501"/>
            <a:ext cx="5095875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3 Rectángulo"/>
          <p:cNvSpPr>
            <a:spLocks noChangeArrowheads="1"/>
          </p:cNvSpPr>
          <p:nvPr/>
        </p:nvSpPr>
        <p:spPr bwMode="auto">
          <a:xfrm>
            <a:off x="7037388" y="1608139"/>
            <a:ext cx="3365500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/>
              <a:t>Es posible diseñar</a:t>
            </a:r>
          </a:p>
          <a:p>
            <a:pPr eaLnBrk="1" hangingPunct="1"/>
            <a:r>
              <a:rPr lang="es-CO"/>
              <a:t>interfaz de usuario</a:t>
            </a:r>
          </a:p>
          <a:p>
            <a:pPr eaLnBrk="1" hangingPunct="1"/>
            <a:r>
              <a:rPr lang="es-CO"/>
              <a:t>simplemente</a:t>
            </a:r>
          </a:p>
          <a:p>
            <a:pPr eaLnBrk="1" hangingPunct="1"/>
            <a:r>
              <a:rPr lang="es-CO"/>
              <a:t>usando lápiz y</a:t>
            </a:r>
          </a:p>
          <a:p>
            <a:pPr eaLnBrk="1" hangingPunct="1"/>
            <a:r>
              <a:rPr lang="es-CO"/>
              <a:t>papel y haciendo</a:t>
            </a:r>
          </a:p>
          <a:p>
            <a:pPr eaLnBrk="1" hangingPunct="1"/>
            <a:r>
              <a:rPr lang="es-CO"/>
              <a:t>un bosquejo.</a:t>
            </a:r>
          </a:p>
          <a:p>
            <a:pPr eaLnBrk="1" hangingPunct="1"/>
            <a:endParaRPr lang="es-CO"/>
          </a:p>
          <a:p>
            <a:pPr eaLnBrk="1" hangingPunct="1"/>
            <a:r>
              <a:rPr lang="es-CO"/>
              <a:t>O se pueden</a:t>
            </a:r>
          </a:p>
          <a:p>
            <a:pPr eaLnBrk="1" hangingPunct="1"/>
            <a:r>
              <a:rPr lang="es-CO"/>
              <a:t>utilizar</a:t>
            </a:r>
          </a:p>
          <a:p>
            <a:pPr eaLnBrk="1" hangingPunct="1"/>
            <a:r>
              <a:rPr lang="es-CO"/>
              <a:t>herramientas mas</a:t>
            </a:r>
          </a:p>
          <a:p>
            <a:pPr eaLnBrk="1" hangingPunct="1"/>
            <a:r>
              <a:rPr lang="es-CO"/>
              <a:t>sofisticadas:</a:t>
            </a:r>
          </a:p>
          <a:p>
            <a:pPr eaLnBrk="1" hangingPunct="1"/>
            <a:r>
              <a:rPr lang="es-CO"/>
              <a:t>Editores de IU,</a:t>
            </a:r>
          </a:p>
          <a:p>
            <a:pPr eaLnBrk="1" hangingPunct="1"/>
            <a:r>
              <a:rPr lang="es-CO"/>
              <a:t>HTML…</a:t>
            </a:r>
          </a:p>
        </p:txBody>
      </p:sp>
    </p:spTree>
    <p:extLst>
      <p:ext uri="{BB962C8B-B14F-4D97-AF65-F5344CB8AC3E}">
        <p14:creationId xmlns:p14="http://schemas.microsoft.com/office/powerpoint/2010/main" val="6206603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5 CuadroTexto"/>
          <p:cNvSpPr txBox="1">
            <a:spLocks noChangeArrowheads="1"/>
          </p:cNvSpPr>
          <p:nvPr/>
        </p:nvSpPr>
        <p:spPr bwMode="auto">
          <a:xfrm>
            <a:off x="4079876" y="414338"/>
            <a:ext cx="8374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Ejemplo…</a:t>
            </a: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676" y="781051"/>
            <a:ext cx="7777163" cy="465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1 Rectángulo"/>
          <p:cNvSpPr>
            <a:spLocks noChangeArrowheads="1"/>
          </p:cNvSpPr>
          <p:nvPr/>
        </p:nvSpPr>
        <p:spPr bwMode="auto">
          <a:xfrm>
            <a:off x="1631950" y="5434013"/>
            <a:ext cx="880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/>
              <a:t>Se puede usar una herramienta de dibujo para diseñar IU (Ej: sdraw de OpenOffice, MS Visio u otra similar)</a:t>
            </a:r>
          </a:p>
          <a:p>
            <a:pPr algn="just" eaLnBrk="1" hangingPunct="1"/>
            <a:r>
              <a:rPr lang="es-CO" b="1"/>
              <a:t>¿Qué errores puede usted encontrar en esta pantalla?</a:t>
            </a:r>
          </a:p>
        </p:txBody>
      </p:sp>
    </p:spTree>
    <p:extLst>
      <p:ext uri="{BB962C8B-B14F-4D97-AF65-F5344CB8AC3E}">
        <p14:creationId xmlns:p14="http://schemas.microsoft.com/office/powerpoint/2010/main" val="8515147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392379" y="483215"/>
            <a:ext cx="54072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Material de Apoyo</a:t>
            </a:r>
            <a:endParaRPr lang="es-E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393714" y="1883926"/>
            <a:ext cx="1065881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hlinkClick r:id="rId2"/>
              </a:rPr>
              <a:t>http://wiki.monagas.udo.edu.ve/index.php/UNIDAD_III:_INTERFAZ_DE_USUARIO</a:t>
            </a:r>
            <a:endParaRPr lang="es-CO" sz="2400" dirty="0" smtClean="0"/>
          </a:p>
          <a:p>
            <a:endParaRPr lang="es-CO" dirty="0"/>
          </a:p>
        </p:txBody>
      </p:sp>
      <p:sp>
        <p:nvSpPr>
          <p:cNvPr id="10" name="CuadroTexto 9"/>
          <p:cNvSpPr txBox="1"/>
          <p:nvPr/>
        </p:nvSpPr>
        <p:spPr>
          <a:xfrm>
            <a:off x="1393714" y="2659321"/>
            <a:ext cx="808176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800" dirty="0">
                <a:hlinkClick r:id="rId3"/>
              </a:rPr>
              <a:t>http://</a:t>
            </a:r>
            <a:r>
              <a:rPr lang="es-CO" sz="2800" dirty="0" smtClean="0">
                <a:hlinkClick r:id="rId3"/>
              </a:rPr>
              <a:t>www.hipertexto.info/documentos/interfaz.htm</a:t>
            </a:r>
            <a:endParaRPr lang="es-CO" sz="2800" dirty="0" smtClean="0"/>
          </a:p>
          <a:p>
            <a:endParaRPr lang="es-CO" dirty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sz="900" b="0" i="0" u="none" strike="noStrike" cap="none" normalizeH="0" baseline="0" smtClean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http://sig.utpl.edu.ec/sigutpl/biblioteca/manuales/MANUAL%20DEL%20USUARIO.pdf</a:t>
            </a:r>
            <a:r>
              <a:rPr kumimoji="0" lang="es-CO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s-C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1393714" y="3496271"/>
            <a:ext cx="9502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/>
              <a:t>http://sig.utpl.edu.ec/sigutpl/biblioteca/manuales/MANUAL%20DEL%20USUARIO.pdf</a:t>
            </a:r>
          </a:p>
        </p:txBody>
      </p:sp>
    </p:spTree>
    <p:extLst>
      <p:ext uri="{BB962C8B-B14F-4D97-AF65-F5344CB8AC3E}">
        <p14:creationId xmlns:p14="http://schemas.microsoft.com/office/powerpoint/2010/main" val="33427644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048000" y="2274838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b="1" dirty="0" smtClean="0"/>
              <a:t>Responder:</a:t>
            </a:r>
            <a:endParaRPr lang="es-CO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O" dirty="0" smtClean="0"/>
              <a:t>Qué es una interfaz gráfica de usuario?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O" dirty="0" smtClean="0"/>
              <a:t>Cuales son las características más importantes de tiempo de respuesta de una interfaz gráfica de usuario?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O" dirty="0" smtClean="0"/>
              <a:t>Que herramientas de ayuda podemos tener en cuenta para </a:t>
            </a:r>
            <a:r>
              <a:rPr lang="es-CO" dirty="0"/>
              <a:t> </a:t>
            </a:r>
            <a:r>
              <a:rPr lang="es-CO" dirty="0" smtClean="0"/>
              <a:t>el diseño de una interfaz gráfica de usuario?</a:t>
            </a:r>
            <a:endParaRPr lang="es-C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O" dirty="0" smtClean="0"/>
              <a:t>Cuáles  son los errores  comunes que se pueden presentar en una interfaz gráfica de usuario? </a:t>
            </a:r>
            <a:endParaRPr lang="es-C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O" dirty="0" smtClean="0"/>
              <a:t>Cómo deben de ser las Leyendas </a:t>
            </a:r>
            <a:r>
              <a:rPr lang="es-CO" dirty="0"/>
              <a:t>del menú y de los </a:t>
            </a:r>
            <a:r>
              <a:rPr lang="es-CO" dirty="0" smtClean="0"/>
              <a:t>comandos?</a:t>
            </a:r>
            <a:endParaRPr lang="es-C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O" dirty="0" smtClean="0"/>
              <a:t>Cómo debe ser la Accesibilidad </a:t>
            </a:r>
            <a:r>
              <a:rPr lang="es-CO" dirty="0"/>
              <a:t>de la </a:t>
            </a:r>
            <a:r>
              <a:rPr lang="es-CO" dirty="0" smtClean="0"/>
              <a:t>aplicación?</a:t>
            </a:r>
            <a:endParaRPr lang="es-CO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O" dirty="0" smtClean="0"/>
              <a:t>Qué significa Internacionalización en el diseño de interfaz gráfica?</a:t>
            </a:r>
            <a:endParaRPr lang="es-CO" dirty="0"/>
          </a:p>
        </p:txBody>
      </p:sp>
      <p:sp>
        <p:nvSpPr>
          <p:cNvPr id="3" name="Rectángulo 2"/>
          <p:cNvSpPr/>
          <p:nvPr/>
        </p:nvSpPr>
        <p:spPr>
          <a:xfrm>
            <a:off x="4651534" y="483215"/>
            <a:ext cx="28889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Actividad</a:t>
            </a:r>
            <a:endParaRPr lang="es-E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3949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480" y="402590"/>
            <a:ext cx="9046576" cy="567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3834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uadroTexto 3"/>
          <p:cNvSpPr txBox="1">
            <a:spLocks noChangeArrowheads="1"/>
          </p:cNvSpPr>
          <p:nvPr/>
        </p:nvSpPr>
        <p:spPr bwMode="auto">
          <a:xfrm>
            <a:off x="2566988" y="641350"/>
            <a:ext cx="4800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ES_tradnl" sz="3200" b="1"/>
              <a:t>Interfaz de Usuario…</a:t>
            </a: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1412875"/>
            <a:ext cx="81343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876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uadroTexto 3"/>
          <p:cNvSpPr txBox="1">
            <a:spLocks noChangeArrowheads="1"/>
          </p:cNvSpPr>
          <p:nvPr/>
        </p:nvSpPr>
        <p:spPr bwMode="auto">
          <a:xfrm>
            <a:off x="2566988" y="641350"/>
            <a:ext cx="4800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ES_tradnl" sz="3200" b="1"/>
              <a:t>Interfaz de Usuario…</a:t>
            </a:r>
          </a:p>
        </p:txBody>
      </p:sp>
      <p:sp>
        <p:nvSpPr>
          <p:cNvPr id="6147" name="1 CuadroTexto"/>
          <p:cNvSpPr txBox="1">
            <a:spLocks noChangeArrowheads="1"/>
          </p:cNvSpPr>
          <p:nvPr/>
        </p:nvSpPr>
        <p:spPr bwMode="auto">
          <a:xfrm>
            <a:off x="1919288" y="1412876"/>
            <a:ext cx="8280400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just" eaLnBrk="1" hangingPunct="1"/>
            <a:r>
              <a:rPr lang="es-CO"/>
              <a:t>En algunos casos, la interfaz de usuario puede ser un </a:t>
            </a:r>
            <a:r>
              <a:rPr lang="es-CO" b="1"/>
              <a:t>instrumento muy poderoso</a:t>
            </a:r>
            <a:r>
              <a:rPr lang="es-CO"/>
              <a:t> para ayudar en la </a:t>
            </a:r>
            <a:r>
              <a:rPr lang="es-CO" b="1"/>
              <a:t>captura y especificación de requerimientos.</a:t>
            </a:r>
          </a:p>
          <a:p>
            <a:pPr algn="just" eaLnBrk="1" hangingPunct="1"/>
            <a:endParaRPr lang="es-CO" b="1"/>
          </a:p>
          <a:p>
            <a:pPr algn="just" eaLnBrk="1" hangingPunct="1"/>
            <a:r>
              <a:rPr lang="es-CO"/>
              <a:t>Es  muy sencillo diseñar algunas pantallas, enseñárselas al usuario para que las evalúe y de esta manera aclarar dudas o confusiones en los requerimientos.</a:t>
            </a:r>
          </a:p>
          <a:p>
            <a:pPr algn="just" eaLnBrk="1" hangingPunct="1"/>
            <a:endParaRPr lang="es-CO"/>
          </a:p>
          <a:p>
            <a:pPr algn="just" eaLnBrk="1" hangingPunct="1"/>
            <a:r>
              <a:rPr lang="es-CO"/>
              <a:t>Desde este punto de vista, es posible apoyarse en el desarrollo de «</a:t>
            </a:r>
            <a:r>
              <a:rPr lang="es-CO" b="1"/>
              <a:t>Prototipos</a:t>
            </a:r>
            <a:r>
              <a:rPr lang="es-CO"/>
              <a:t>» de IU para resolver </a:t>
            </a:r>
            <a:r>
              <a:rPr lang="es-CO" b="1"/>
              <a:t>problemas de requerimientos </a:t>
            </a:r>
            <a:r>
              <a:rPr lang="es-CO"/>
              <a:t>e </a:t>
            </a:r>
            <a:r>
              <a:rPr lang="es-CO" b="1"/>
              <a:t>inclusive especificar</a:t>
            </a:r>
            <a:r>
              <a:rPr lang="es-CO"/>
              <a:t> parte del sistema</a:t>
            </a:r>
          </a:p>
        </p:txBody>
      </p:sp>
    </p:spTree>
    <p:extLst>
      <p:ext uri="{BB962C8B-B14F-4D97-AF65-F5344CB8AC3E}">
        <p14:creationId xmlns:p14="http://schemas.microsoft.com/office/powerpoint/2010/main" val="35138018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uadroTexto 3"/>
          <p:cNvSpPr txBox="1">
            <a:spLocks noChangeArrowheads="1"/>
          </p:cNvSpPr>
          <p:nvPr/>
        </p:nvSpPr>
        <p:spPr bwMode="auto">
          <a:xfrm>
            <a:off x="2566988" y="641350"/>
            <a:ext cx="4800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ES_tradnl" sz="3200" b="1"/>
              <a:t>Interfaz de Usuario…</a:t>
            </a:r>
          </a:p>
        </p:txBody>
      </p:sp>
      <p:sp>
        <p:nvSpPr>
          <p:cNvPr id="7171" name="1 CuadroTexto"/>
          <p:cNvSpPr txBox="1">
            <a:spLocks noChangeArrowheads="1"/>
          </p:cNvSpPr>
          <p:nvPr/>
        </p:nvSpPr>
        <p:spPr bwMode="auto">
          <a:xfrm>
            <a:off x="1839913" y="1574801"/>
            <a:ext cx="82804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just" eaLnBrk="1" hangingPunct="1"/>
            <a:r>
              <a:rPr lang="es-CO" b="1"/>
              <a:t>Interfaz Hombre – Máquina</a:t>
            </a:r>
          </a:p>
          <a:p>
            <a:pPr algn="just" eaLnBrk="1" hangingPunct="1"/>
            <a:r>
              <a:rPr lang="es-CO"/>
              <a:t>La interfaz es lo que «Media», lo que facilita la comunicación, la comunicación, la interacción entre dos sistemas de diferente naturaleza.</a:t>
            </a:r>
          </a:p>
          <a:p>
            <a:pPr algn="just" eaLnBrk="1" hangingPunct="1"/>
            <a:endParaRPr lang="es-CO"/>
          </a:p>
          <a:p>
            <a:pPr algn="just" eaLnBrk="1" hangingPunct="1"/>
            <a:endParaRPr lang="es-CO"/>
          </a:p>
        </p:txBody>
      </p:sp>
      <p:pic>
        <p:nvPicPr>
          <p:cNvPr id="7172" name="Picture 2" descr="http://t0.gstatic.com/images?q=tbn:ANd9GcTO5hqTefxfOyz736ms15HBu9p4ysu4LIIh8daCu9MtlDQDuiGB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914" y="3141664"/>
            <a:ext cx="5057775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026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CuadroTexto"/>
          <p:cNvSpPr txBox="1">
            <a:spLocks noChangeArrowheads="1"/>
          </p:cNvSpPr>
          <p:nvPr/>
        </p:nvSpPr>
        <p:spPr bwMode="auto">
          <a:xfrm>
            <a:off x="2566989" y="2205038"/>
            <a:ext cx="7273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s-CO" b="1">
                <a:solidFill>
                  <a:srgbClr val="FF0000"/>
                </a:solidFill>
              </a:rPr>
              <a:t>A CONTINUACIÓN SE MUESTRAN ALGUNOS ERRORES COMUNES DE INTERFAZ DE USUARIO</a:t>
            </a:r>
          </a:p>
        </p:txBody>
      </p:sp>
      <p:pic>
        <p:nvPicPr>
          <p:cNvPr id="8195" name="Picture 2" descr="3d pequeño pueblo celebra una lupa. Imagen 3D. Aislado fondo blanco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25" y="3419475"/>
            <a:ext cx="3581400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3715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088" y="1484314"/>
            <a:ext cx="821055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1 CuadroTexto"/>
          <p:cNvSpPr txBox="1">
            <a:spLocks noChangeArrowheads="1"/>
          </p:cNvSpPr>
          <p:nvPr/>
        </p:nvSpPr>
        <p:spPr bwMode="auto">
          <a:xfrm>
            <a:off x="1970088" y="904876"/>
            <a:ext cx="8374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man Old Style" panose="02050604050505020204" pitchFamily="18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s-CO" b="1"/>
              <a:t>¿POR QUÉ ES NECESARIO HACER UNA BUENA IU?</a:t>
            </a:r>
          </a:p>
        </p:txBody>
      </p:sp>
    </p:spTree>
    <p:extLst>
      <p:ext uri="{BB962C8B-B14F-4D97-AF65-F5344CB8AC3E}">
        <p14:creationId xmlns:p14="http://schemas.microsoft.com/office/powerpoint/2010/main" val="122119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TC103457496[[fn=Paralaje]]</Template>
  <TotalTime>404</TotalTime>
  <Words>947</Words>
  <Application>Microsoft Office PowerPoint</Application>
  <PresentationFormat>Panorámica</PresentationFormat>
  <Paragraphs>107</Paragraphs>
  <Slides>33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8" baseType="lpstr">
      <vt:lpstr>MS PGothic</vt:lpstr>
      <vt:lpstr>Arial</vt:lpstr>
      <vt:lpstr>Bookman Old Style</vt:lpstr>
      <vt:lpstr>Corbel</vt:lpstr>
      <vt:lpstr>Parallax</vt:lpstr>
      <vt:lpstr>DISEÑO DE INTERFAZ DE USUARIO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 DE INTERFAZ DE USUARIO</dc:title>
  <dc:creator>Windows User</dc:creator>
  <cp:lastModifiedBy>Windows User</cp:lastModifiedBy>
  <cp:revision>7</cp:revision>
  <dcterms:created xsi:type="dcterms:W3CDTF">2013-08-13T03:18:55Z</dcterms:created>
  <dcterms:modified xsi:type="dcterms:W3CDTF">2013-08-13T10:03:23Z</dcterms:modified>
</cp:coreProperties>
</file>